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8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493" r:id="rId146"/>
    <p:sldId id="494" r:id="rId147"/>
    <p:sldId id="398" r:id="rId148"/>
    <p:sldId id="400" r:id="rId149"/>
    <p:sldId id="401" r:id="rId150"/>
    <p:sldId id="497" r:id="rId151"/>
    <p:sldId id="403" r:id="rId152"/>
    <p:sldId id="404" r:id="rId153"/>
    <p:sldId id="402" r:id="rId154"/>
    <p:sldId id="496" r:id="rId155"/>
    <p:sldId id="405" r:id="rId156"/>
    <p:sldId id="406" r:id="rId157"/>
    <p:sldId id="407" r:id="rId158"/>
    <p:sldId id="408" r:id="rId159"/>
    <p:sldId id="409" r:id="rId160"/>
    <p:sldId id="411" r:id="rId161"/>
    <p:sldId id="412" r:id="rId162"/>
    <p:sldId id="413" r:id="rId163"/>
    <p:sldId id="414" r:id="rId164"/>
    <p:sldId id="410" r:id="rId165"/>
    <p:sldId id="415" r:id="rId166"/>
    <p:sldId id="416" r:id="rId167"/>
    <p:sldId id="446" r:id="rId168"/>
    <p:sldId id="447" r:id="rId169"/>
    <p:sldId id="417" r:id="rId170"/>
    <p:sldId id="419" r:id="rId171"/>
    <p:sldId id="420" r:id="rId172"/>
    <p:sldId id="421" r:id="rId173"/>
    <p:sldId id="418" r:id="rId174"/>
    <p:sldId id="422" r:id="rId175"/>
    <p:sldId id="423" r:id="rId176"/>
    <p:sldId id="424" r:id="rId177"/>
    <p:sldId id="425" r:id="rId178"/>
    <p:sldId id="427" r:id="rId179"/>
    <p:sldId id="428" r:id="rId180"/>
    <p:sldId id="429" r:id="rId181"/>
    <p:sldId id="426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44" r:id="rId190"/>
    <p:sldId id="445" r:id="rId191"/>
    <p:sldId id="440" r:id="rId192"/>
    <p:sldId id="439" r:id="rId193"/>
    <p:sldId id="441" r:id="rId194"/>
    <p:sldId id="442" r:id="rId195"/>
    <p:sldId id="443" r:id="rId196"/>
    <p:sldId id="492" r:id="rId197"/>
    <p:sldId id="500" r:id="rId198"/>
    <p:sldId id="502" r:id="rId199"/>
    <p:sldId id="498" r:id="rId200"/>
    <p:sldId id="503" r:id="rId201"/>
    <p:sldId id="504" r:id="rId202"/>
    <p:sldId id="505" r:id="rId203"/>
    <p:sldId id="506" r:id="rId204"/>
    <p:sldId id="507" r:id="rId205"/>
    <p:sldId id="508" r:id="rId206"/>
    <p:sldId id="510" r:id="rId207"/>
    <p:sldId id="509" r:id="rId208"/>
    <p:sldId id="511" r:id="rId209"/>
    <p:sldId id="512" r:id="rId210"/>
    <p:sldId id="513" r:id="rId211"/>
    <p:sldId id="514" r:id="rId212"/>
    <p:sldId id="515" r:id="rId213"/>
    <p:sldId id="516" r:id="rId214"/>
    <p:sldId id="517" r:id="rId215"/>
    <p:sldId id="518" r:id="rId216"/>
    <p:sldId id="519" r:id="rId217"/>
    <p:sldId id="520" r:id="rId218"/>
    <p:sldId id="521" r:id="rId219"/>
    <p:sldId id="522" r:id="rId220"/>
    <p:sldId id="524" r:id="rId221"/>
    <p:sldId id="525" r:id="rId222"/>
    <p:sldId id="526" r:id="rId223"/>
    <p:sldId id="527" r:id="rId224"/>
    <p:sldId id="531" r:id="rId225"/>
    <p:sldId id="532" r:id="rId226"/>
    <p:sldId id="543" r:id="rId227"/>
    <p:sldId id="544" r:id="rId228"/>
    <p:sldId id="545" r:id="rId229"/>
    <p:sldId id="533" r:id="rId230"/>
    <p:sldId id="536" r:id="rId231"/>
    <p:sldId id="537" r:id="rId232"/>
    <p:sldId id="541" r:id="rId233"/>
    <p:sldId id="538" r:id="rId234"/>
    <p:sldId id="539" r:id="rId235"/>
    <p:sldId id="542" r:id="rId236"/>
    <p:sldId id="546" r:id="rId237"/>
    <p:sldId id="547" r:id="rId238"/>
    <p:sldId id="534" r:id="rId239"/>
    <p:sldId id="548" r:id="rId240"/>
    <p:sldId id="549" r:id="rId241"/>
    <p:sldId id="550" r:id="rId242"/>
    <p:sldId id="528" r:id="rId243"/>
    <p:sldId id="552" r:id="rId244"/>
    <p:sldId id="557" r:id="rId245"/>
    <p:sldId id="553" r:id="rId246"/>
    <p:sldId id="555" r:id="rId247"/>
    <p:sldId id="554" r:id="rId248"/>
    <p:sldId id="558" r:id="rId249"/>
    <p:sldId id="559" r:id="rId250"/>
    <p:sldId id="560" r:id="rId251"/>
    <p:sldId id="561" r:id="rId252"/>
    <p:sldId id="530" r:id="rId253"/>
    <p:sldId id="556" r:id="rId254"/>
    <p:sldId id="529" r:id="rId255"/>
    <p:sldId id="562" r:id="rId256"/>
    <p:sldId id="564" r:id="rId257"/>
    <p:sldId id="565" r:id="rId258"/>
    <p:sldId id="566" r:id="rId259"/>
    <p:sldId id="569" r:id="rId260"/>
    <p:sldId id="572" r:id="rId261"/>
    <p:sldId id="567" r:id="rId262"/>
    <p:sldId id="568" r:id="rId263"/>
    <p:sldId id="570" r:id="rId264"/>
    <p:sldId id="571" r:id="rId265"/>
    <p:sldId id="573" r:id="rId266"/>
    <p:sldId id="574" r:id="rId267"/>
    <p:sldId id="585" r:id="rId268"/>
    <p:sldId id="576" r:id="rId269"/>
    <p:sldId id="577" r:id="rId270"/>
    <p:sldId id="579" r:id="rId271"/>
    <p:sldId id="578" r:id="rId272"/>
    <p:sldId id="580" r:id="rId273"/>
    <p:sldId id="582" r:id="rId274"/>
    <p:sldId id="583" r:id="rId275"/>
    <p:sldId id="581" r:id="rId276"/>
    <p:sldId id="584" r:id="rId2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06" d="100"/>
          <a:sy n="206" d="100"/>
        </p:scale>
        <p:origin x="-5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notesMaster" Target="notesMasters/notesMaster1.xml"/><Relationship Id="rId279" Type="http://schemas.openxmlformats.org/officeDocument/2006/relationships/printerSettings" Target="printerSettings/printerSettings1.bin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presProps" Target="pres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viewProps" Target="viewProps.xml"/><Relationship Id="rId282" Type="http://schemas.openxmlformats.org/officeDocument/2006/relationships/theme" Target="theme/theme1.xml"/><Relationship Id="rId283" Type="http://schemas.openxmlformats.org/officeDocument/2006/relationships/tableStyles" Target="tableStyles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C674B-BD2E-4A4C-9774-225C027D0A2D}">
      <dsp:nvSpPr>
        <dsp:cNvPr id="0" name=""/>
        <dsp:cNvSpPr/>
      </dsp:nvSpPr>
      <dsp:spPr>
        <a:xfrm>
          <a:off x="127330" y="1629770"/>
          <a:ext cx="809086" cy="4045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$GOPATH</a:t>
          </a:r>
          <a:endParaRPr lang="en-US" sz="1300" kern="1200" dirty="0"/>
        </a:p>
      </dsp:txBody>
      <dsp:txXfrm>
        <a:off x="139179" y="1641619"/>
        <a:ext cx="785388" cy="380845"/>
      </dsp:txXfrm>
    </dsp:sp>
    <dsp:sp modelId="{32EDC765-8EAE-6A4D-8208-7B160C47EEE6}">
      <dsp:nvSpPr>
        <dsp:cNvPr id="0" name=""/>
        <dsp:cNvSpPr/>
      </dsp:nvSpPr>
      <dsp:spPr>
        <a:xfrm rot="17132988">
          <a:off x="494609" y="1239129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1220330"/>
        <a:ext cx="60362" cy="60362"/>
      </dsp:txXfrm>
    </dsp:sp>
    <dsp:sp modelId="{E81D6897-74F8-104E-BB26-0F13F99A5397}">
      <dsp:nvSpPr>
        <dsp:cNvPr id="0" name=""/>
        <dsp:cNvSpPr/>
      </dsp:nvSpPr>
      <dsp:spPr>
        <a:xfrm>
          <a:off x="1260052" y="466708"/>
          <a:ext cx="809086" cy="404543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src</a:t>
          </a:r>
          <a:endParaRPr lang="en-US" sz="1300" kern="1200" dirty="0"/>
        </a:p>
      </dsp:txBody>
      <dsp:txXfrm>
        <a:off x="1271901" y="478557"/>
        <a:ext cx="785388" cy="380845"/>
      </dsp:txXfrm>
    </dsp:sp>
    <dsp:sp modelId="{377095C3-F66E-404D-8362-990B3618B679}">
      <dsp:nvSpPr>
        <dsp:cNvPr id="0" name=""/>
        <dsp:cNvSpPr/>
      </dsp:nvSpPr>
      <dsp:spPr>
        <a:xfrm rot="18289469">
          <a:off x="1947595" y="424986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422199"/>
        <a:ext cx="28336" cy="28336"/>
      </dsp:txXfrm>
    </dsp:sp>
    <dsp:sp modelId="{BBE0921A-4720-6342-98E2-2C2C6EC65BEF}">
      <dsp:nvSpPr>
        <dsp:cNvPr id="0" name=""/>
        <dsp:cNvSpPr/>
      </dsp:nvSpPr>
      <dsp:spPr>
        <a:xfrm>
          <a:off x="2392773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recipe-manager</a:t>
          </a:r>
          <a:endParaRPr lang="en-US" sz="1300" kern="1200" dirty="0"/>
        </a:p>
      </dsp:txBody>
      <dsp:txXfrm>
        <a:off x="2404622" y="13332"/>
        <a:ext cx="785388" cy="380845"/>
      </dsp:txXfrm>
    </dsp:sp>
    <dsp:sp modelId="{12F35C4D-9AF1-024D-905C-7CB395514E34}">
      <dsp:nvSpPr>
        <dsp:cNvPr id="0" name=""/>
        <dsp:cNvSpPr/>
      </dsp:nvSpPr>
      <dsp:spPr>
        <a:xfrm>
          <a:off x="3201859" y="192373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55586" y="195664"/>
        <a:ext cx="16181" cy="16181"/>
      </dsp:txXfrm>
    </dsp:sp>
    <dsp:sp modelId="{6EB15561-2B2C-114B-8083-F53B664A75BC}">
      <dsp:nvSpPr>
        <dsp:cNvPr id="0" name=""/>
        <dsp:cNvSpPr/>
      </dsp:nvSpPr>
      <dsp:spPr>
        <a:xfrm>
          <a:off x="3525494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3537343" y="13332"/>
        <a:ext cx="785388" cy="380845"/>
      </dsp:txXfrm>
    </dsp:sp>
    <dsp:sp modelId="{30D7F2C4-490D-544F-A8B9-098BF192D0B7}">
      <dsp:nvSpPr>
        <dsp:cNvPr id="0" name=""/>
        <dsp:cNvSpPr/>
      </dsp:nvSpPr>
      <dsp:spPr>
        <a:xfrm>
          <a:off x="2069138" y="657598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660889"/>
        <a:ext cx="16181" cy="16181"/>
      </dsp:txXfrm>
    </dsp:sp>
    <dsp:sp modelId="{F44F9F11-2B43-8343-92E7-43CA9A676323}">
      <dsp:nvSpPr>
        <dsp:cNvPr id="0" name=""/>
        <dsp:cNvSpPr/>
      </dsp:nvSpPr>
      <dsp:spPr>
        <a:xfrm>
          <a:off x="2392773" y="46670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awesome-app</a:t>
          </a:r>
          <a:endParaRPr lang="en-US" sz="1300" kern="1200" dirty="0"/>
        </a:p>
      </dsp:txBody>
      <dsp:txXfrm>
        <a:off x="2404622" y="478557"/>
        <a:ext cx="785388" cy="380845"/>
      </dsp:txXfrm>
    </dsp:sp>
    <dsp:sp modelId="{2DEE3676-3DD3-3943-9351-8AD14AD5AA9B}">
      <dsp:nvSpPr>
        <dsp:cNvPr id="0" name=""/>
        <dsp:cNvSpPr/>
      </dsp:nvSpPr>
      <dsp:spPr>
        <a:xfrm rot="3310531">
          <a:off x="1947595" y="89021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887424"/>
        <a:ext cx="28336" cy="28336"/>
      </dsp:txXfrm>
    </dsp:sp>
    <dsp:sp modelId="{B9F3DEE1-E14E-0D4F-B8C2-C4EE935E46AE}">
      <dsp:nvSpPr>
        <dsp:cNvPr id="0" name=""/>
        <dsp:cNvSpPr/>
      </dsp:nvSpPr>
      <dsp:spPr>
        <a:xfrm>
          <a:off x="2392773" y="93193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security-</a:t>
          </a: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2404622" y="943782"/>
        <a:ext cx="785388" cy="380845"/>
      </dsp:txXfrm>
    </dsp:sp>
    <dsp:sp modelId="{1EC3626B-BB2F-D84A-BB70-8FB8F716C4B7}">
      <dsp:nvSpPr>
        <dsp:cNvPr id="0" name=""/>
        <dsp:cNvSpPr/>
      </dsp:nvSpPr>
      <dsp:spPr>
        <a:xfrm rot="2142401">
          <a:off x="898956" y="1936966"/>
          <a:ext cx="39855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98557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88270" y="1938384"/>
        <a:ext cx="19927" cy="19927"/>
      </dsp:txXfrm>
    </dsp:sp>
    <dsp:sp modelId="{FAB3633E-4908-0745-A6D0-2350DC18B916}">
      <dsp:nvSpPr>
        <dsp:cNvPr id="0" name=""/>
        <dsp:cNvSpPr/>
      </dsp:nvSpPr>
      <dsp:spPr>
        <a:xfrm>
          <a:off x="1260052" y="1862383"/>
          <a:ext cx="809086" cy="404543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1271901" y="1874232"/>
        <a:ext cx="785388" cy="380845"/>
      </dsp:txXfrm>
    </dsp:sp>
    <dsp:sp modelId="{4B855456-F0DB-AA47-A4B4-C8030E97E7AA}">
      <dsp:nvSpPr>
        <dsp:cNvPr id="0" name=""/>
        <dsp:cNvSpPr/>
      </dsp:nvSpPr>
      <dsp:spPr>
        <a:xfrm rot="18289469">
          <a:off x="1947595" y="182066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1817874"/>
        <a:ext cx="28336" cy="28336"/>
      </dsp:txXfrm>
    </dsp:sp>
    <dsp:sp modelId="{66764F56-BC03-8D4B-A249-E5EDB4541AD4}">
      <dsp:nvSpPr>
        <dsp:cNvPr id="0" name=""/>
        <dsp:cNvSpPr/>
      </dsp:nvSpPr>
      <dsp:spPr>
        <a:xfrm>
          <a:off x="2392773" y="139715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fmt</a:t>
          </a:r>
          <a:endParaRPr lang="en-US" sz="1300" kern="1200" dirty="0"/>
        </a:p>
      </dsp:txBody>
      <dsp:txXfrm>
        <a:off x="2404622" y="1409007"/>
        <a:ext cx="785388" cy="380845"/>
      </dsp:txXfrm>
    </dsp:sp>
    <dsp:sp modelId="{CCEE34B3-91F4-6146-BB4E-1BB5471D63F3}">
      <dsp:nvSpPr>
        <dsp:cNvPr id="0" name=""/>
        <dsp:cNvSpPr/>
      </dsp:nvSpPr>
      <dsp:spPr>
        <a:xfrm>
          <a:off x="2069138" y="205327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056563"/>
        <a:ext cx="16181" cy="16181"/>
      </dsp:txXfrm>
    </dsp:sp>
    <dsp:sp modelId="{8625D8D4-C721-114B-BA1C-E9D7CD9E713A}">
      <dsp:nvSpPr>
        <dsp:cNvPr id="0" name=""/>
        <dsp:cNvSpPr/>
      </dsp:nvSpPr>
      <dsp:spPr>
        <a:xfrm>
          <a:off x="2392773" y="18623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2404622" y="1874232"/>
        <a:ext cx="785388" cy="380845"/>
      </dsp:txXfrm>
    </dsp:sp>
    <dsp:sp modelId="{75DF0864-8FCD-474F-A98B-246628C24555}">
      <dsp:nvSpPr>
        <dsp:cNvPr id="0" name=""/>
        <dsp:cNvSpPr/>
      </dsp:nvSpPr>
      <dsp:spPr>
        <a:xfrm rot="3310531">
          <a:off x="1947595" y="2285885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2283099"/>
        <a:ext cx="28336" cy="28336"/>
      </dsp:txXfrm>
    </dsp:sp>
    <dsp:sp modelId="{953F2696-B1D8-524A-A742-B16201510455}">
      <dsp:nvSpPr>
        <dsp:cNvPr id="0" name=""/>
        <dsp:cNvSpPr/>
      </dsp:nvSpPr>
      <dsp:spPr>
        <a:xfrm>
          <a:off x="2392773" y="2327607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</a:t>
          </a:r>
          <a:endParaRPr lang="en-US" sz="1300" kern="1200" dirty="0"/>
        </a:p>
      </dsp:txBody>
      <dsp:txXfrm>
        <a:off x="2404622" y="2339456"/>
        <a:ext cx="785388" cy="380845"/>
      </dsp:txXfrm>
    </dsp:sp>
    <dsp:sp modelId="{0AE60012-E971-2040-96C9-942F43C6A580}">
      <dsp:nvSpPr>
        <dsp:cNvPr id="0" name=""/>
        <dsp:cNvSpPr/>
      </dsp:nvSpPr>
      <dsp:spPr>
        <a:xfrm rot="4467012">
          <a:off x="494609" y="2402191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2383392"/>
        <a:ext cx="60362" cy="60362"/>
      </dsp:txXfrm>
    </dsp:sp>
    <dsp:sp modelId="{302E0FC5-3EAE-FF4E-96A7-7561C3B381ED}">
      <dsp:nvSpPr>
        <dsp:cNvPr id="0" name=""/>
        <dsp:cNvSpPr/>
      </dsp:nvSpPr>
      <dsp:spPr>
        <a:xfrm>
          <a:off x="1260052" y="2792832"/>
          <a:ext cx="809086" cy="404543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bin</a:t>
          </a:r>
          <a:endParaRPr lang="en-US" sz="1300" kern="1200" dirty="0"/>
        </a:p>
      </dsp:txBody>
      <dsp:txXfrm>
        <a:off x="1271901" y="2804681"/>
        <a:ext cx="785388" cy="380845"/>
      </dsp:txXfrm>
    </dsp:sp>
    <dsp:sp modelId="{9B4DDFED-BB6B-3F47-B98F-693A339B5E86}">
      <dsp:nvSpPr>
        <dsp:cNvPr id="0" name=""/>
        <dsp:cNvSpPr/>
      </dsp:nvSpPr>
      <dsp:spPr>
        <a:xfrm>
          <a:off x="2069138" y="298372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987013"/>
        <a:ext cx="16181" cy="16181"/>
      </dsp:txXfrm>
    </dsp:sp>
    <dsp:sp modelId="{3ED6E3EA-9774-5F41-80B5-6A4BBBB1DD03}">
      <dsp:nvSpPr>
        <dsp:cNvPr id="0" name=""/>
        <dsp:cNvSpPr/>
      </dsp:nvSpPr>
      <dsp:spPr>
        <a:xfrm>
          <a:off x="2392773" y="2792832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</a:t>
          </a:r>
          <a:endParaRPr lang="en-US" sz="1300" kern="1200" dirty="0"/>
        </a:p>
      </dsp:txBody>
      <dsp:txXfrm>
        <a:off x="2404622" y="2804681"/>
        <a:ext cx="785388" cy="3808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44D0-7210-7044-B0B6-524E15E7DA06}" type="datetimeFigureOut">
              <a:rPr lang="en-US" smtClean="0"/>
              <a:t>3/15/17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CD562-03F9-0348-9749-DFCEBC2D7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CD562-03F9-0348-9749-DFCEBC2D770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hyperlink" Target="https://tour.golang.org/concurrency/1" TargetMode="External"/><Relationship Id="rId4" Type="http://schemas.openxmlformats.org/officeDocument/2006/relationships/hyperlink" Target="https://www.golang-book.com/books/intro/10" TargetMode="External"/><Relationship Id="rId5" Type="http://schemas.openxmlformats.org/officeDocument/2006/relationships/hyperlink" Target="https://www.youtube.com/watch?v=cN_DpYBzKso" TargetMode="External"/><Relationship Id="rId6" Type="http://schemas.openxmlformats.org/officeDocument/2006/relationships/hyperlink" Target="https://www.youtube.com/watch?v=QDDwwePbDtw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‘for’ </a:t>
            </a:r>
            <a:r>
              <a:rPr lang="en-US" dirty="0"/>
              <a:t>Loop </a:t>
            </a:r>
            <a:r>
              <a:rPr lang="en-US" dirty="0" smtClean="0"/>
              <a:t>Statement</a:t>
            </a:r>
          </a:p>
          <a:p>
            <a:pPr marL="914400" lvl="1" indent="-514350"/>
            <a:r>
              <a:rPr lang="en-US" dirty="0"/>
              <a:t>The careful of the </a:t>
            </a:r>
            <a:r>
              <a:rPr lang="en-US" b="1" i="1" dirty="0" smtClean="0"/>
              <a:t>infinite </a:t>
            </a:r>
            <a:r>
              <a:rPr lang="en-US" b="1" i="1" dirty="0"/>
              <a:t>loop</a:t>
            </a:r>
          </a:p>
          <a:p>
            <a:pPr marL="914400" lvl="1" indent="-514350"/>
            <a:r>
              <a:rPr lang="en-US" dirty="0"/>
              <a:t>Skipping statements within a for </a:t>
            </a:r>
            <a:r>
              <a:rPr lang="en-US" dirty="0" smtClean="0"/>
              <a:t>loop with ‘continue’</a:t>
            </a:r>
            <a:endParaRPr lang="en-US" dirty="0"/>
          </a:p>
          <a:p>
            <a:pPr marL="914400" lvl="1" indent="-514350"/>
            <a:r>
              <a:rPr lang="en-US" dirty="0" smtClean="0"/>
              <a:t>Ending a for loop early with ‘break’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Chapter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223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 in the form of an application</a:t>
            </a:r>
          </a:p>
          <a:p>
            <a:pPr lvl="1"/>
            <a:r>
              <a:rPr lang="en-US" dirty="0" smtClean="0"/>
              <a:t>Uses some of the concepts from this chapter</a:t>
            </a:r>
          </a:p>
          <a:p>
            <a:pPr lvl="2"/>
            <a:r>
              <a:rPr lang="en-US" dirty="0" smtClean="0"/>
              <a:t>Pointers</a:t>
            </a:r>
          </a:p>
          <a:p>
            <a:pPr lvl="2"/>
            <a:r>
              <a:rPr lang="en-US" dirty="0" smtClean="0"/>
              <a:t>Functions</a:t>
            </a:r>
          </a:p>
          <a:p>
            <a:pPr lvl="2"/>
            <a:r>
              <a:rPr lang="en-US" dirty="0" smtClean="0"/>
              <a:t>Flow control</a:t>
            </a:r>
          </a:p>
          <a:p>
            <a:pPr lvl="2"/>
            <a:r>
              <a:rPr lang="en-US" dirty="0" smtClean="0"/>
              <a:t>Packages and application organization</a:t>
            </a:r>
          </a:p>
          <a:p>
            <a:r>
              <a:rPr lang="en-US" dirty="0" smtClean="0"/>
              <a:t>NOTE: Contrive application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170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an Array’s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S</a:t>
            </a:r>
            <a:r>
              <a:rPr lang="en-US" dirty="0" smtClean="0"/>
              <a:t>lices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at a Glance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08716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:= map[key]value{}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m[k] = 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r>
                        <a:rPr lang="en-US" baseline="0" dirty="0" smtClean="0"/>
                        <a:t> = m</a:t>
                      </a:r>
                      <a:r>
                        <a:rPr lang="en-US" dirty="0" smtClean="0"/>
                        <a:t>[k]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delete(m,</a:t>
                      </a:r>
                      <a:r>
                        <a:rPr lang="en-US" baseline="0" dirty="0" smtClean="0"/>
                        <a:t> 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 </a:t>
                      </a:r>
                      <a:r>
                        <a:rPr lang="en-US" dirty="0" smtClean="0"/>
                        <a:t>k, v := range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len</a:t>
                      </a:r>
                      <a:r>
                        <a:rPr lang="en-US" dirty="0" smtClean="0"/>
                        <a:t> 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11874" y="5321611"/>
            <a:ext cx="565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Key-type </a:t>
            </a:r>
            <a:r>
              <a:rPr lang="en-US" b="1" i="1" dirty="0" smtClean="0"/>
              <a:t>must</a:t>
            </a:r>
            <a:r>
              <a:rPr lang="en-US" dirty="0" smtClean="0"/>
              <a:t> have == operation (no map, slice, or </a:t>
            </a:r>
            <a:r>
              <a:rPr lang="en-US" dirty="0" err="1" smtClean="0"/>
              <a:t>func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4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and Using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Creating Maps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  <a:p>
            <a:r>
              <a:rPr lang="en-US" dirty="0" smtClean="0"/>
              <a:t>Inserting elements into a Map</a:t>
            </a:r>
          </a:p>
          <a:p>
            <a:r>
              <a:rPr lang="en-US" dirty="0" smtClean="0"/>
              <a:t>Retrieving elements from a Map</a:t>
            </a:r>
          </a:p>
          <a:p>
            <a:r>
              <a:rPr lang="en-US" dirty="0" smtClean="0"/>
              <a:t>Deleting elements in a Map</a:t>
            </a:r>
          </a:p>
          <a:p>
            <a:pPr lvl="1"/>
            <a:r>
              <a:rPr lang="en-US" dirty="0" smtClean="0"/>
              <a:t>Using the ‘delete’ build-in function</a:t>
            </a:r>
          </a:p>
          <a:p>
            <a:r>
              <a:rPr lang="en-US" dirty="0" smtClean="0"/>
              <a:t>Counting the number of elements in a Map</a:t>
            </a:r>
          </a:p>
          <a:p>
            <a:pPr lvl="1"/>
            <a:r>
              <a:rPr lang="en-US" dirty="0" smtClean="0"/>
              <a:t>Using the ‘</a:t>
            </a:r>
            <a:r>
              <a:rPr lang="en-US" dirty="0" err="1" smtClean="0"/>
              <a:t>len</a:t>
            </a:r>
            <a:r>
              <a:rPr lang="en-US" dirty="0" smtClean="0"/>
              <a:t>’ built-in function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5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using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/>
          </a:bodyPr>
          <a:lstStyle/>
          <a:p>
            <a:r>
              <a:rPr lang="en-US" dirty="0" smtClean="0"/>
              <a:t>Using a ‘for’ Loop and ‘range’ to Traverse a Map’s Elements</a:t>
            </a:r>
          </a:p>
          <a:p>
            <a:pPr lvl="1"/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6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2329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56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292802" y="4359371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2802" y="3516324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2802" y="2707603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2802" y="1898882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9920" y="5141077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6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6833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 smtClean="0"/>
          </a:p>
          <a:p>
            <a:r>
              <a:rPr lang="en-US" dirty="0" smtClean="0"/>
              <a:t>Simple examples of using a </a:t>
            </a:r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7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 err="1">
                <a:solidFill>
                  <a:srgbClr val="3366FF"/>
                </a:solidFill>
              </a:rPr>
              <a:t>struct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is a </a:t>
            </a:r>
            <a:r>
              <a:rPr lang="en-US" b="1" i="1" dirty="0">
                <a:solidFill>
                  <a:schemeClr val="accent2"/>
                </a:solidFill>
              </a:rPr>
              <a:t>sequence of named elements</a:t>
            </a:r>
            <a:r>
              <a:rPr lang="en-US" dirty="0"/>
              <a:t>, called </a:t>
            </a:r>
            <a:r>
              <a:rPr lang="en-US" b="1" i="1" dirty="0">
                <a:solidFill>
                  <a:srgbClr val="FF0000"/>
                </a:solidFill>
              </a:rPr>
              <a:t>fields</a:t>
            </a:r>
            <a:r>
              <a:rPr lang="en-US" dirty="0"/>
              <a:t>, </a:t>
            </a:r>
            <a:r>
              <a:rPr lang="en-US" i="1" dirty="0"/>
              <a:t>each of which has a </a:t>
            </a:r>
            <a:r>
              <a:rPr lang="en-US" b="1" i="1" dirty="0"/>
              <a:t>name</a:t>
            </a:r>
            <a:r>
              <a:rPr lang="en-US" i="1" dirty="0"/>
              <a:t> and a </a:t>
            </a:r>
            <a:r>
              <a:rPr lang="en-US" b="1" i="1" dirty="0"/>
              <a:t>type</a:t>
            </a:r>
            <a:r>
              <a:rPr lang="en-US" dirty="0"/>
              <a:t>. Field names may be specified explicitly (</a:t>
            </a:r>
            <a:r>
              <a:rPr lang="en-US" dirty="0" err="1"/>
              <a:t>IdentifierList</a:t>
            </a:r>
            <a:r>
              <a:rPr lang="en-US" dirty="0"/>
              <a:t>) or implicitly (</a:t>
            </a:r>
            <a:r>
              <a:rPr lang="en-US" dirty="0" err="1"/>
              <a:t>AnonymousField</a:t>
            </a:r>
            <a:r>
              <a:rPr lang="en-US" dirty="0"/>
              <a:t>). Within a </a:t>
            </a:r>
            <a:r>
              <a:rPr lang="en-US" dirty="0" err="1"/>
              <a:t>struct</a:t>
            </a:r>
            <a:r>
              <a:rPr lang="en-US" dirty="0"/>
              <a:t>, non-blank field names must 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6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67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Nested and Anonymous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89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Nested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Anonymous </a:t>
            </a:r>
            <a:r>
              <a:rPr lang="en-US" dirty="0" err="1" smtClean="0"/>
              <a:t>Struct</a:t>
            </a:r>
            <a:endParaRPr lang="en-US" dirty="0"/>
          </a:p>
          <a:p>
            <a:pPr lvl="1"/>
            <a:r>
              <a:rPr lang="en-US" dirty="0" smtClean="0"/>
              <a:t>Accessing fields in an anonymous </a:t>
            </a:r>
            <a:r>
              <a:rPr lang="en-US" dirty="0" err="1" smtClean="0"/>
              <a:t>Struct</a:t>
            </a:r>
            <a:endParaRPr lang="en-US" dirty="0" smtClean="0"/>
          </a:p>
          <a:p>
            <a:pPr lvl="1"/>
            <a:r>
              <a:rPr lang="en-US" dirty="0" smtClean="0"/>
              <a:t>Dealing with ambiguity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7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972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</a:p>
          <a:p>
            <a:pPr lvl="1"/>
            <a:r>
              <a:rPr lang="en-US" dirty="0" smtClean="0"/>
              <a:t>How did we get here?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1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1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9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29870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6112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861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03696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714113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62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2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08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92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129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Channel?</a:t>
            </a:r>
          </a:p>
          <a:p>
            <a:r>
              <a:rPr lang="en-US" dirty="0" smtClean="0"/>
              <a:t>Using a simple buffered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2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Channel?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channel</a:t>
            </a:r>
            <a:r>
              <a:rPr lang="en-US" dirty="0"/>
              <a:t> provides a </a:t>
            </a:r>
            <a:r>
              <a:rPr lang="en-US" i="1" dirty="0"/>
              <a:t>mechanism</a:t>
            </a:r>
            <a:r>
              <a:rPr lang="en-US" dirty="0"/>
              <a:t> for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concurrently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executing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3">
                    <a:lumMod val="75000"/>
                  </a:schemeClr>
                </a:solidFill>
              </a:rPr>
              <a:t>functions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to </a:t>
            </a:r>
            <a:r>
              <a:rPr lang="en-US" b="1" i="1" dirty="0">
                <a:solidFill>
                  <a:srgbClr val="0000FF"/>
                </a:solidFill>
              </a:rPr>
              <a:t>communicate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b="1" i="1" dirty="0"/>
              <a:t>sending</a:t>
            </a:r>
            <a:r>
              <a:rPr lang="en-US" dirty="0"/>
              <a:t> and </a:t>
            </a:r>
            <a:r>
              <a:rPr lang="en-US" b="1" i="1" dirty="0" smtClean="0"/>
              <a:t>receiving</a:t>
            </a:r>
            <a:r>
              <a:rPr lang="en-US" dirty="0" smtClean="0"/>
              <a:t> values </a:t>
            </a:r>
            <a:r>
              <a:rPr lang="en-US" dirty="0"/>
              <a:t>of a </a:t>
            </a:r>
            <a:r>
              <a:rPr lang="en-US" b="1" i="1" dirty="0"/>
              <a:t>specified</a:t>
            </a:r>
            <a:r>
              <a:rPr lang="en-US" dirty="0"/>
              <a:t> element </a:t>
            </a:r>
            <a:r>
              <a:rPr lang="en-US" i="1" dirty="0"/>
              <a:t>type</a:t>
            </a:r>
            <a:r>
              <a:rPr lang="en-US" dirty="0"/>
              <a:t>. The value of an </a:t>
            </a:r>
            <a:r>
              <a:rPr lang="en-US" i="1" dirty="0"/>
              <a:t>uninitialized</a:t>
            </a:r>
            <a:r>
              <a:rPr lang="en-US" dirty="0"/>
              <a:t> channel is </a:t>
            </a:r>
            <a:r>
              <a:rPr lang="en-US" i="1" dirty="0"/>
              <a:t>nil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4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Channel Communicating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39920" y="3284365"/>
            <a:ext cx="63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91271" y="2844852"/>
            <a:ext cx="95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receive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4584" y="2051581"/>
            <a:ext cx="9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channel</a:t>
            </a:r>
            <a:endParaRPr lang="en-US" dirty="0"/>
          </a:p>
        </p:txBody>
      </p:sp>
      <p:cxnSp>
        <p:nvCxnSpPr>
          <p:cNvPr id="17" name="Elbow Connector 16"/>
          <p:cNvCxnSpPr>
            <a:stCxn id="11" idx="3"/>
            <a:endCxn id="12" idx="1"/>
          </p:cNvCxnSpPr>
          <p:nvPr/>
        </p:nvCxnSpPr>
        <p:spPr>
          <a:xfrm flipV="1">
            <a:off x="3172275" y="3029518"/>
            <a:ext cx="2418996" cy="439513"/>
          </a:xfrm>
          <a:prstGeom prst="bentConnector3">
            <a:avLst>
              <a:gd name="adj1" fmla="val 60215"/>
            </a:avLst>
          </a:prstGeom>
          <a:ln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23" name="Oval 22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24" name="Elbow Connector 23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24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Send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76710" y="3284364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61476" y="2859107"/>
            <a:ext cx="25284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64972" y="2859108"/>
            <a:ext cx="344114" cy="7900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143174" y="3284365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119943" y="2859108"/>
            <a:ext cx="241349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266894" y="3284365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41966" y="2859108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735177" y="5149067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404999" y="2965311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3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Receive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648858" y="4706569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438990" y="2574312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700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206500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60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Send-only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583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Declaring Send-only Channels</a:t>
            </a:r>
          </a:p>
          <a:p>
            <a:r>
              <a:rPr lang="en-US" dirty="0" smtClean="0"/>
              <a:t>Playing with Send-only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2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736297"/>
              </p:ext>
            </p:extLst>
          </p:nvPr>
        </p:nvGraphicFramePr>
        <p:xfrm>
          <a:off x="457200" y="1600200"/>
          <a:ext cx="822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&lt;-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i="1" u="sng" baseline="0" dirty="0" smtClean="0"/>
                        <a:t>only</a:t>
                      </a:r>
                      <a:r>
                        <a:rPr lang="en-US" b="1" baseline="0" dirty="0" smtClean="0"/>
                        <a:t> sending of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Receive-only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349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Receive-</a:t>
            </a:r>
            <a:r>
              <a:rPr lang="en-US" dirty="0" smtClean="0"/>
              <a:t>only Channels</a:t>
            </a:r>
          </a:p>
          <a:p>
            <a:r>
              <a:rPr lang="en-US" dirty="0" smtClean="0"/>
              <a:t>Playing with Receive-only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21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593150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only</a:t>
                      </a:r>
                      <a:r>
                        <a:rPr lang="en-US" baseline="0" dirty="0" smtClean="0"/>
                        <a:t> sending of values of type 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&lt;-</a:t>
                      </a:r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 </a:t>
                      </a:r>
                      <a:r>
                        <a:rPr lang="en-US" b="1" i="1" u="sng" dirty="0" smtClean="0"/>
                        <a:t>only</a:t>
                      </a:r>
                      <a:r>
                        <a:rPr lang="en-US" b="1" dirty="0" smtClean="0"/>
                        <a:t> receiving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28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 Returning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261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That Returns a Channel</a:t>
            </a:r>
          </a:p>
          <a:p>
            <a:pPr lvl="1"/>
            <a:r>
              <a:rPr lang="en-US" dirty="0" smtClean="0"/>
              <a:t>Producer function creates and return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76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Associativity of &lt;-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519968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874"/>
                <a:gridCol w="3982274"/>
                <a:gridCol w="361845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Channel</a:t>
                      </a:r>
                      <a:r>
                        <a:rPr lang="en-US" baseline="0" dirty="0" smtClean="0"/>
                        <a:t> of Channels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(&lt;-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37670" y="4189364"/>
            <a:ext cx="344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&lt;- associates to the leftmost ‘</a:t>
            </a:r>
            <a:r>
              <a:rPr lang="en-US" dirty="0" err="1" smtClean="0"/>
              <a:t>chan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5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More Channel Stuff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58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channel to send a string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Golang</a:t>
            </a:r>
            <a:r>
              <a:rPr lang="en-US" dirty="0" smtClean="0"/>
              <a:t> standard ‘time’ package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0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Channel 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1572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How to choose a channel?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Single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5" idx="1"/>
          </p:cNvCxnSpPr>
          <p:nvPr/>
        </p:nvCxnSpPr>
        <p:spPr>
          <a:xfrm>
            <a:off x="3910611" y="2479727"/>
            <a:ext cx="1410821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an 26"/>
          <p:cNvSpPr/>
          <p:nvPr/>
        </p:nvSpPr>
        <p:spPr>
          <a:xfrm rot="16200000">
            <a:off x="3312959" y="2870616"/>
            <a:ext cx="281575" cy="913729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7" idx="3"/>
          </p:cNvCxnSpPr>
          <p:nvPr/>
        </p:nvCxnSpPr>
        <p:spPr>
          <a:xfrm>
            <a:off x="3910611" y="3327480"/>
            <a:ext cx="1410821" cy="1"/>
          </a:xfrm>
          <a:prstGeom prst="straightConnector1">
            <a:avLst/>
          </a:prstGeom>
          <a:ln w="57150" cmpd="sng">
            <a:solidFill>
              <a:schemeClr val="accent5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641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767161"/>
            <a:ext cx="152400" cy="218375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07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9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162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494079"/>
            <a:ext cx="203876" cy="5747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847636"/>
            <a:ext cx="152400" cy="137902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482963"/>
            <a:ext cx="244101" cy="246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3804333"/>
            <a:ext cx="169156" cy="198116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154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4002446"/>
            <a:ext cx="203876" cy="1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071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More Channel 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6042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One way to implement ‘timeout’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9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7340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 and wrap up</a:t>
            </a:r>
            <a:endParaRPr lang="en-US" dirty="0"/>
          </a:p>
          <a:p>
            <a:pPr lvl="1"/>
            <a:r>
              <a:rPr lang="en-US" dirty="0" smtClean="0"/>
              <a:t>Testing for a closed channel</a:t>
            </a:r>
          </a:p>
          <a:p>
            <a:pPr lvl="1"/>
            <a:r>
              <a:rPr lang="en-US" dirty="0" smtClean="0"/>
              <a:t>Using ‘default’ case with ‘select’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01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‘go’ Statements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4755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the ‘go’ statement</a:t>
            </a:r>
          </a:p>
          <a:p>
            <a:pPr lvl="1"/>
            <a:r>
              <a:rPr lang="en-US" dirty="0" smtClean="0"/>
              <a:t>Works on methods</a:t>
            </a:r>
          </a:p>
          <a:p>
            <a:pPr lvl="1"/>
            <a:r>
              <a:rPr lang="en-US" dirty="0" smtClean="0"/>
              <a:t>Works with function</a:t>
            </a:r>
          </a:p>
          <a:p>
            <a:pPr lvl="1"/>
            <a:r>
              <a:rPr lang="en-US" dirty="0" smtClean="0"/>
              <a:t>Works with function literal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88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9981486"/>
              </p:ext>
            </p:extLst>
          </p:nvPr>
        </p:nvGraphicFramePr>
        <p:xfrm>
          <a:off x="457200" y="1600200"/>
          <a:ext cx="8229600" cy="2392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617742"/>
                <a:gridCol w="46118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 Statements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/>
                        </a:rPr>
                        <a:t>https://</a:t>
                      </a:r>
                      <a:r>
                        <a:rPr lang="en-US" dirty="0" err="1" smtClean="0">
                          <a:hlinkClick r:id="rId2"/>
                        </a:rPr>
                        <a:t>golang.org</a:t>
                      </a:r>
                      <a:r>
                        <a:rPr lang="en-US" dirty="0" smtClean="0">
                          <a:hlinkClick r:id="rId2"/>
                        </a:rPr>
                        <a:t>/ref/</a:t>
                      </a:r>
                      <a:r>
                        <a:rPr lang="en-US" dirty="0" err="1" smtClean="0">
                          <a:hlinkClick r:id="rId2"/>
                        </a:rPr>
                        <a:t>spec#Go_statements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Tour of Go : </a:t>
                      </a:r>
                      <a:r>
                        <a:rPr lang="en-US" baseline="0" dirty="0" err="1" smtClean="0"/>
                        <a:t>Goroutine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https://tour.golang.org/concurrency/1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Concurrency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https://www.golang-book.com/books/intro/10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Rob Pike - 'Concurrency Is Not Parallelism'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/>
                        </a:rPr>
                        <a:t>https://www.youtube.com/watch?v=cN_DpYBzKso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Google I/O 2013 - Advanced Go Concurrency Patterns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6"/>
                        </a:rPr>
                        <a:t>https://</a:t>
                      </a:r>
                      <a:r>
                        <a:rPr lang="en-US" dirty="0" err="1" smtClean="0">
                          <a:hlinkClick r:id="rId6"/>
                        </a:rPr>
                        <a:t>www.youtube.com</a:t>
                      </a:r>
                      <a:r>
                        <a:rPr lang="en-US" dirty="0" smtClean="0">
                          <a:hlinkClick r:id="rId6"/>
                        </a:rPr>
                        <a:t>/</a:t>
                      </a:r>
                      <a:r>
                        <a:rPr lang="en-US" dirty="0" err="1" smtClean="0">
                          <a:hlinkClick r:id="rId6"/>
                        </a:rPr>
                        <a:t>watch?v</a:t>
                      </a:r>
                      <a:r>
                        <a:rPr lang="en-US" dirty="0" smtClean="0">
                          <a:hlinkClick r:id="rId6"/>
                        </a:rPr>
                        <a:t>=</a:t>
                      </a:r>
                      <a:r>
                        <a:rPr lang="en-US" dirty="0" err="1" smtClean="0">
                          <a:hlinkClick r:id="rId6"/>
                        </a:rPr>
                        <a:t>QDDwwePbDtw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3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Serialize 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67917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73538" y="3704501"/>
            <a:ext cx="1596019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69558" y="3704501"/>
            <a:ext cx="3029040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767917" y="6119394"/>
            <a:ext cx="4930681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51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20376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7353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192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720376" y="6119394"/>
            <a:ext cx="5024374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397651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21764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45877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36998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595750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972263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348776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25289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2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Concurrent: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20376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97746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192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720376" y="6119394"/>
            <a:ext cx="5024374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872750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98524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41497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928999" y="3707482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444236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275489" y="3707482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3317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387987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97746" y="4142986"/>
            <a:ext cx="872002" cy="679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041497" y="4159551"/>
            <a:ext cx="872002" cy="679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61018" y="4159551"/>
            <a:ext cx="29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316238" y="4159551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230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goroutine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Context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42552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 ‘</a:t>
            </a:r>
            <a:r>
              <a:rPr lang="en-US" dirty="0" err="1" smtClean="0"/>
              <a:t>goroutine</a:t>
            </a:r>
            <a:r>
              <a:rPr lang="en-US" dirty="0" smtClean="0"/>
              <a:t>’ does?</a:t>
            </a:r>
          </a:p>
          <a:p>
            <a:pPr lvl="1"/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endParaRPr lang="en-US" dirty="0" smtClean="0"/>
          </a:p>
          <a:p>
            <a:pPr lvl="1"/>
            <a:r>
              <a:rPr lang="en-US" dirty="0" smtClean="0"/>
              <a:t>When does my program end?</a:t>
            </a:r>
          </a:p>
          <a:p>
            <a:pPr lvl="1"/>
            <a:r>
              <a:rPr lang="en-US" dirty="0" smtClean="0"/>
              <a:t>How many </a:t>
            </a:r>
            <a:r>
              <a:rPr lang="en-US" dirty="0" err="1" smtClean="0"/>
              <a:t>goroutine</a:t>
            </a:r>
            <a:r>
              <a:rPr lang="en-US" dirty="0" smtClean="0"/>
              <a:t> can one program have?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899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Happens When ‘main()’ Ends?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i="1" dirty="0" smtClean="0">
                <a:solidFill>
                  <a:srgbClr val="000090"/>
                </a:solidFill>
              </a:rPr>
              <a:t>Your Program </a:t>
            </a:r>
            <a:r>
              <a:rPr lang="en-US" sz="4000" dirty="0" smtClean="0"/>
              <a:t>ends, when ‘</a:t>
            </a:r>
            <a:r>
              <a:rPr lang="en-US" sz="4000" b="1" i="1" dirty="0" smtClean="0">
                <a:solidFill>
                  <a:srgbClr val="008000"/>
                </a:solidFill>
              </a:rPr>
              <a:t>main</a:t>
            </a:r>
            <a:r>
              <a:rPr lang="en-US" sz="4000" dirty="0" smtClean="0"/>
              <a:t>()’ </a:t>
            </a:r>
            <a:r>
              <a:rPr lang="en-US" sz="4000" i="1" dirty="0" smtClean="0">
                <a:solidFill>
                  <a:srgbClr val="FF0000"/>
                </a:solidFill>
              </a:rPr>
              <a:t>ends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smtClean="0"/>
              <a:t>or </a:t>
            </a:r>
            <a:r>
              <a:rPr lang="en-US" sz="4000" i="1" dirty="0" smtClean="0">
                <a:solidFill>
                  <a:srgbClr val="FF0000"/>
                </a:solidFill>
              </a:rPr>
              <a:t>completes</a:t>
            </a:r>
            <a:r>
              <a:rPr lang="en-US" sz="4000" dirty="0" smtClean="0"/>
              <a:t>.</a:t>
            </a:r>
          </a:p>
          <a:p>
            <a:pPr lvl="1"/>
            <a:r>
              <a:rPr lang="en-US" sz="3600" dirty="0" smtClean="0"/>
              <a:t>Which also means that </a:t>
            </a:r>
            <a:r>
              <a:rPr lang="en-US" sz="3600" b="1" i="1" u="sng" dirty="0" smtClean="0">
                <a:solidFill>
                  <a:srgbClr val="FF0000"/>
                </a:solidFill>
              </a:rPr>
              <a:t>all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/>
              <a:t>goroutines</a:t>
            </a:r>
            <a:r>
              <a:rPr lang="en-US" sz="3600" dirty="0" smtClean="0"/>
              <a:t> also </a:t>
            </a:r>
            <a:r>
              <a:rPr lang="en-US" sz="3600" b="1" i="1" dirty="0" smtClean="0">
                <a:solidFill>
                  <a:srgbClr val="FF0000"/>
                </a:solidFill>
              </a:rPr>
              <a:t>ends</a:t>
            </a:r>
            <a:r>
              <a:rPr lang="en-US" sz="3600" dirty="0" smtClean="0"/>
              <a:t> or get </a:t>
            </a:r>
            <a:r>
              <a:rPr lang="en-US" sz="3600" b="1" i="1" dirty="0" smtClean="0">
                <a:solidFill>
                  <a:srgbClr val="FF0000"/>
                </a:solidFill>
              </a:rPr>
              <a:t>killed</a:t>
            </a:r>
            <a:r>
              <a:rPr lang="en-US" sz="3600" dirty="0" smtClean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4685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>
            <a:stCxn id="16" idx="2"/>
          </p:cNvCxnSpPr>
          <p:nvPr/>
        </p:nvCxnSpPr>
        <p:spPr>
          <a:xfrm>
            <a:off x="6462603" y="2986492"/>
            <a:ext cx="35139" cy="3221851"/>
          </a:xfrm>
          <a:prstGeom prst="straightConnector1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810612" y="2565400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80401" y="3197035"/>
            <a:ext cx="977987" cy="250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980402" y="3197035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82905" y="1767499"/>
            <a:ext cx="743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gorountine</a:t>
            </a:r>
            <a:r>
              <a:rPr lang="en-US" dirty="0" smtClean="0"/>
              <a:t> is responsible for managing the </a:t>
            </a:r>
            <a:r>
              <a:rPr lang="en-US" b="1" i="1" dirty="0" smtClean="0"/>
              <a:t>execution</a:t>
            </a:r>
            <a:r>
              <a:rPr lang="en-US" b="1" dirty="0" smtClean="0"/>
              <a:t> </a:t>
            </a:r>
            <a:r>
              <a:rPr lang="en-US" b="1" i="1" dirty="0" smtClean="0"/>
              <a:t>context</a:t>
            </a:r>
            <a:r>
              <a:rPr lang="en-US" b="1" dirty="0" smtClean="0"/>
              <a:t> </a:t>
            </a:r>
            <a:r>
              <a:rPr lang="en-US" dirty="0" smtClean="0"/>
              <a:t>of a function.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53" y="2565400"/>
            <a:ext cx="3185890" cy="179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4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10" idx="0"/>
          </p:cNvCxnSpPr>
          <p:nvPr/>
        </p:nvCxnSpPr>
        <p:spPr>
          <a:xfrm rot="16200000" flipH="1">
            <a:off x="6135466" y="1940441"/>
            <a:ext cx="1077398" cy="1188301"/>
          </a:xfrm>
          <a:prstGeom prst="bentConnector3">
            <a:avLst>
              <a:gd name="adj1" fmla="val 64305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8" idx="2"/>
            <a:endCxn id="20" idx="0"/>
          </p:cNvCxnSpPr>
          <p:nvPr/>
        </p:nvCxnSpPr>
        <p:spPr>
          <a:xfrm rot="5400000">
            <a:off x="6211567" y="3579472"/>
            <a:ext cx="931991" cy="1181509"/>
          </a:xfrm>
          <a:prstGeom prst="bentConnector3">
            <a:avLst>
              <a:gd name="adj1" fmla="val 2420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6732006" y="3068172"/>
            <a:ext cx="1072619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32006" y="3073291"/>
            <a:ext cx="107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28024" y="1574801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97813" y="2206436"/>
            <a:ext cx="977987" cy="2004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97814" y="2206436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97814" y="463622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14" y="1581042"/>
            <a:ext cx="4062173" cy="262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61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6333062" y="1742846"/>
            <a:ext cx="851143" cy="1357236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15" idx="2"/>
            <a:endCxn id="20" idx="0"/>
          </p:cNvCxnSpPr>
          <p:nvPr/>
        </p:nvCxnSpPr>
        <p:spPr>
          <a:xfrm rot="5400000">
            <a:off x="6316713" y="4735761"/>
            <a:ext cx="890633" cy="1364030"/>
          </a:xfrm>
          <a:prstGeom prst="bentConnector3">
            <a:avLst>
              <a:gd name="adj1" fmla="val 2854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6848509" y="2847036"/>
            <a:ext cx="1177484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48509" y="2852155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28024" y="1574801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97813" y="2206435"/>
            <a:ext cx="977987" cy="324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97814" y="2206436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91021" y="5863093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55302" y="4336401"/>
            <a:ext cx="1177484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855302" y="4336401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6882790" y="3169312"/>
            <a:ext cx="240678" cy="868244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4" idx="0"/>
          </p:cNvCxnSpPr>
          <p:nvPr/>
        </p:nvCxnSpPr>
        <p:spPr>
          <a:xfrm>
            <a:off x="6575800" y="3976546"/>
            <a:ext cx="868244" cy="35985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94" y="1574801"/>
            <a:ext cx="4105236" cy="372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66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5259129" y="1720658"/>
            <a:ext cx="851143" cy="140161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15" idx="2"/>
          </p:cNvCxnSpPr>
          <p:nvPr/>
        </p:nvCxnSpPr>
        <p:spPr>
          <a:xfrm rot="5400000">
            <a:off x="5264968" y="4735761"/>
            <a:ext cx="890633" cy="1364030"/>
          </a:xfrm>
          <a:prstGeom prst="bentConnector3">
            <a:avLst>
              <a:gd name="adj1" fmla="val 2854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6764" y="2847036"/>
            <a:ext cx="1177484" cy="6360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76279" y="1574801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76278" y="2206435"/>
            <a:ext cx="1215233" cy="324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376279" y="2206436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539276" y="586925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3557" y="4336401"/>
            <a:ext cx="1177484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03557" y="4336401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5868170" y="3206437"/>
            <a:ext cx="240678" cy="79399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4" idx="0"/>
          </p:cNvCxnSpPr>
          <p:nvPr/>
        </p:nvCxnSpPr>
        <p:spPr>
          <a:xfrm>
            <a:off x="5591511" y="3976546"/>
            <a:ext cx="800788" cy="35985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43" y="1574801"/>
            <a:ext cx="3588560" cy="3246375"/>
          </a:xfrm>
          <a:prstGeom prst="rect">
            <a:avLst/>
          </a:prstGeom>
        </p:spPr>
      </p:pic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7100511" y="4688775"/>
            <a:ext cx="1515705" cy="6794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202975" y="3513228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202977" y="4336401"/>
            <a:ext cx="1303982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209769" y="4336401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372767" y="5450025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3"/>
            <a:endCxn id="22" idx="0"/>
          </p:cNvCxnSpPr>
          <p:nvPr/>
        </p:nvCxnSpPr>
        <p:spPr>
          <a:xfrm>
            <a:off x="6974248" y="3165066"/>
            <a:ext cx="880718" cy="348162"/>
          </a:xfrm>
          <a:prstGeom prst="bentConnector2">
            <a:avLst/>
          </a:prstGeom>
          <a:ln w="57150" cmpd="sng">
            <a:solidFill>
              <a:schemeClr val="bg1">
                <a:lumMod val="65000"/>
              </a:schemeClr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7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>
            <a:endCxn id="42" idx="0"/>
          </p:cNvCxnSpPr>
          <p:nvPr/>
        </p:nvCxnSpPr>
        <p:spPr>
          <a:xfrm rot="5400000">
            <a:off x="4565248" y="5831868"/>
            <a:ext cx="843642" cy="635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5400000">
            <a:off x="5632556" y="5262982"/>
            <a:ext cx="1525192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5280259" y="1699528"/>
            <a:ext cx="579876" cy="1172605"/>
          </a:xfrm>
          <a:prstGeom prst="bentConnector3">
            <a:avLst>
              <a:gd name="adj1" fmla="val 61695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6763" y="257576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76279" y="1574801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76278" y="2206434"/>
            <a:ext cx="1215233" cy="3816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376279" y="2206436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539276" y="586925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9906" y="4783138"/>
            <a:ext cx="1240411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09906" y="4783138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5800026" y="2750779"/>
            <a:ext cx="147963" cy="564986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5400000">
            <a:off x="7082724" y="5275804"/>
            <a:ext cx="1544487" cy="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202976" y="408246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209326" y="4780482"/>
            <a:ext cx="1303982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216118" y="4780482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365973" y="604804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3"/>
            <a:endCxn id="22" idx="0"/>
          </p:cNvCxnSpPr>
          <p:nvPr/>
        </p:nvCxnSpPr>
        <p:spPr>
          <a:xfrm>
            <a:off x="6516237" y="2767530"/>
            <a:ext cx="1338730" cy="1314939"/>
          </a:xfrm>
          <a:prstGeom prst="bentConnector2">
            <a:avLst/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746336" y="408246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902983" y="6028753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494901" y="6256864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809907" y="3375513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cxnSp>
        <p:nvCxnSpPr>
          <p:cNvPr id="52" name="Elbow Connector 51"/>
          <p:cNvCxnSpPr>
            <a:stCxn id="51" idx="2"/>
          </p:cNvCxnSpPr>
          <p:nvPr/>
        </p:nvCxnSpPr>
        <p:spPr>
          <a:xfrm rot="5400000">
            <a:off x="5813170" y="3550523"/>
            <a:ext cx="147963" cy="564986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51" idx="3"/>
            <a:endCxn id="34" idx="0"/>
          </p:cNvCxnSpPr>
          <p:nvPr/>
        </p:nvCxnSpPr>
        <p:spPr>
          <a:xfrm flipH="1">
            <a:off x="6398327" y="3567274"/>
            <a:ext cx="131054" cy="515195"/>
          </a:xfrm>
          <a:prstGeom prst="bentConnector4">
            <a:avLst>
              <a:gd name="adj1" fmla="val -174432"/>
              <a:gd name="adj2" fmla="val 68611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endCxn id="51" idx="0"/>
          </p:cNvCxnSpPr>
          <p:nvPr/>
        </p:nvCxnSpPr>
        <p:spPr>
          <a:xfrm>
            <a:off x="5604658" y="3224393"/>
            <a:ext cx="564986" cy="151120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5" y="1574801"/>
            <a:ext cx="4082097" cy="390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94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>
            <a:stCxn id="12" idx="2"/>
            <a:endCxn id="42" idx="0"/>
          </p:cNvCxnSpPr>
          <p:nvPr/>
        </p:nvCxnSpPr>
        <p:spPr>
          <a:xfrm rot="5400000">
            <a:off x="1894989" y="5881257"/>
            <a:ext cx="1332849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16200000" flipH="1">
            <a:off x="6226623" y="5702198"/>
            <a:ext cx="956157" cy="11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56972" y="4796916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950621" y="5422459"/>
            <a:ext cx="1215233" cy="740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56972" y="5422459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113619" y="6163251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03083" y="5443665"/>
            <a:ext cx="1240411" cy="3693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103083" y="5443665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4123472" y="5708670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955977" y="4803082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49185" y="5441009"/>
            <a:ext cx="1303982" cy="3781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955977" y="5441008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125435" y="6199626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36" y="1161662"/>
            <a:ext cx="4217205" cy="306149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052655" y="4803083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215763" y="6180332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069244" y="6550857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745632" y="4303300"/>
            <a:ext cx="1604213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  <a:endCxn id="19" idx="1"/>
          </p:cNvCxnSpPr>
          <p:nvPr/>
        </p:nvCxnSpPr>
        <p:spPr>
          <a:xfrm flipV="1">
            <a:off x="5253167" y="4432769"/>
            <a:ext cx="492465" cy="1197317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9" idx="3"/>
            <a:endCxn id="24" idx="3"/>
          </p:cNvCxnSpPr>
          <p:nvPr/>
        </p:nvCxnSpPr>
        <p:spPr>
          <a:xfrm flipH="1">
            <a:off x="7343494" y="4432769"/>
            <a:ext cx="6351" cy="1195562"/>
          </a:xfrm>
          <a:prstGeom prst="bentConnector3">
            <a:avLst>
              <a:gd name="adj1" fmla="val -3599433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100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Execution Context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46921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scope of a ‘</a:t>
            </a:r>
            <a:r>
              <a:rPr lang="en-US" dirty="0" err="1" smtClean="0"/>
              <a:t>goroutine</a:t>
            </a:r>
            <a:r>
              <a:rPr lang="en-US" dirty="0" smtClean="0"/>
              <a:t>’ context?</a:t>
            </a:r>
            <a:endParaRPr lang="en-US" dirty="0" smtClean="0"/>
          </a:p>
          <a:p>
            <a:pPr lvl="1"/>
            <a:r>
              <a:rPr lang="en-US" dirty="0" smtClean="0"/>
              <a:t>All functions are invoked in the context of the caller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52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/>
          <p:nvPr/>
        </p:nvCxnSpPr>
        <p:spPr>
          <a:xfrm rot="5400000">
            <a:off x="2626650" y="5800512"/>
            <a:ext cx="843642" cy="635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5400000">
            <a:off x="3202346" y="4740014"/>
            <a:ext cx="2508416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550282" y="221994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37681" y="1543445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437680" y="2175078"/>
            <a:ext cx="1215233" cy="3816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37681" y="2175080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600678" y="583790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71308" y="3797756"/>
            <a:ext cx="1240411" cy="15900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5400000">
            <a:off x="4652514" y="4752836"/>
            <a:ext cx="2527711" cy="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264378" y="306788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270728" y="3795100"/>
            <a:ext cx="1303982" cy="1590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427375" y="601669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2"/>
            <a:endCxn id="22" idx="0"/>
          </p:cNvCxnSpPr>
          <p:nvPr/>
        </p:nvCxnSpPr>
        <p:spPr>
          <a:xfrm rot="16200000" flipH="1">
            <a:off x="5680985" y="2832505"/>
            <a:ext cx="464418" cy="6350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807738" y="306788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964385" y="5997397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494901" y="6256864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99993" y="221994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cxnSp>
        <p:nvCxnSpPr>
          <p:cNvPr id="53" name="Elbow Connector 52"/>
          <p:cNvCxnSpPr>
            <a:stCxn id="51" idx="2"/>
            <a:endCxn id="34" idx="0"/>
          </p:cNvCxnSpPr>
          <p:nvPr/>
        </p:nvCxnSpPr>
        <p:spPr>
          <a:xfrm rot="5400000">
            <a:off x="4227521" y="2835680"/>
            <a:ext cx="464418" cy="1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655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32493" r="-32493"/>
          <a:stretch>
            <a:fillRect/>
          </a:stretch>
        </p:blipFill>
        <p:spPr>
          <a:xfrm>
            <a:off x="130175" y="141288"/>
            <a:ext cx="8894763" cy="6565900"/>
          </a:xfrm>
        </p:spPr>
      </p:pic>
    </p:spTree>
    <p:extLst>
      <p:ext uri="{BB962C8B-B14F-4D97-AF65-F5344CB8AC3E}">
        <p14:creationId xmlns:p14="http://schemas.microsoft.com/office/powerpoint/2010/main" val="407437762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call in the Context of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069244" y="6550857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44298" y="1811952"/>
            <a:ext cx="2490595" cy="2206524"/>
            <a:chOff x="178781" y="1812565"/>
            <a:chExt cx="2490595" cy="2206524"/>
          </a:xfrm>
        </p:grpSpPr>
        <p:sp>
          <p:nvSpPr>
            <p:cNvPr id="12" name="Rectangle 11"/>
            <p:cNvSpPr/>
            <p:nvPr/>
          </p:nvSpPr>
          <p:spPr>
            <a:xfrm>
              <a:off x="178781" y="1812565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6572" y="2189066"/>
              <a:ext cx="1215233" cy="15759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6572" y="2200892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</a:t>
              </a:r>
              <a:r>
                <a:rPr lang="en-US" dirty="0" smtClean="0"/>
                <a:t>ain()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8781" y="1819734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344495" y="2675693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302604" y="1818004"/>
            <a:ext cx="2490595" cy="2206524"/>
            <a:chOff x="3047230" y="1818004"/>
            <a:chExt cx="2490595" cy="2206524"/>
          </a:xfrm>
        </p:grpSpPr>
        <p:sp>
          <p:nvSpPr>
            <p:cNvPr id="38" name="Rectangle 37"/>
            <p:cNvSpPr/>
            <p:nvPr/>
          </p:nvSpPr>
          <p:spPr>
            <a:xfrm>
              <a:off x="3047230" y="1818004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145021" y="2194505"/>
              <a:ext cx="1215233" cy="15759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45021" y="2206331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foo(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47230" y="1825173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2</a:t>
              </a:r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212944" y="2681132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60910" y="1811952"/>
            <a:ext cx="2490595" cy="2206524"/>
            <a:chOff x="5915679" y="1823443"/>
            <a:chExt cx="2490595" cy="2206524"/>
          </a:xfrm>
        </p:grpSpPr>
        <p:sp>
          <p:nvSpPr>
            <p:cNvPr id="46" name="Rectangle 45"/>
            <p:cNvSpPr/>
            <p:nvPr/>
          </p:nvSpPr>
          <p:spPr>
            <a:xfrm>
              <a:off x="5915679" y="1823443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13470" y="2199944"/>
              <a:ext cx="1215233" cy="157592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13470" y="2211770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hoo</a:t>
              </a:r>
              <a:r>
                <a:rPr lang="en-US" dirty="0" smtClean="0"/>
                <a:t>(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15679" y="1830612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3</a:t>
              </a: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81393" y="2686571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9620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call in the Context of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44298" y="1811952"/>
            <a:ext cx="2490595" cy="22065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2089" y="2188453"/>
            <a:ext cx="1215233" cy="1575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2089" y="2200279"/>
            <a:ext cx="121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298" y="1819121"/>
            <a:ext cx="249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goroutine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510012" y="2675080"/>
            <a:ext cx="1215233" cy="43156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aFunc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63145" y="3041349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302604" y="1818004"/>
            <a:ext cx="2490595" cy="2206524"/>
            <a:chOff x="3047230" y="1818004"/>
            <a:chExt cx="2490595" cy="2206524"/>
          </a:xfrm>
        </p:grpSpPr>
        <p:sp>
          <p:nvSpPr>
            <p:cNvPr id="38" name="Rectangle 37"/>
            <p:cNvSpPr/>
            <p:nvPr/>
          </p:nvSpPr>
          <p:spPr>
            <a:xfrm>
              <a:off x="3047230" y="1818004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145021" y="2194505"/>
              <a:ext cx="1215233" cy="15759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45021" y="2206331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foo(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47230" y="1825173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2</a:t>
              </a:r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212944" y="2681132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60910" y="1811952"/>
            <a:ext cx="2490595" cy="2206524"/>
            <a:chOff x="5915679" y="1823443"/>
            <a:chExt cx="2490595" cy="2206524"/>
          </a:xfrm>
        </p:grpSpPr>
        <p:sp>
          <p:nvSpPr>
            <p:cNvPr id="46" name="Rectangle 45"/>
            <p:cNvSpPr/>
            <p:nvPr/>
          </p:nvSpPr>
          <p:spPr>
            <a:xfrm>
              <a:off x="5915679" y="1823443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13470" y="2199944"/>
              <a:ext cx="1215233" cy="157592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13470" y="2211770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hoo</a:t>
              </a:r>
              <a:r>
                <a:rPr lang="en-US" dirty="0" smtClean="0"/>
                <a:t>(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15679" y="1830612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3</a:t>
              </a: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81393" y="2686571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714383" y="3055988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671786" y="3041349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730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Generators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90485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generator?</a:t>
            </a:r>
            <a:endParaRPr lang="en-US" dirty="0" smtClean="0"/>
          </a:p>
          <a:p>
            <a:pPr lvl="1"/>
            <a:r>
              <a:rPr lang="en-US" dirty="0" smtClean="0"/>
              <a:t>A function that launches a </a:t>
            </a:r>
            <a:r>
              <a:rPr lang="en-US" dirty="0" smtClean="0"/>
              <a:t>go routine to produce data on a </a:t>
            </a:r>
            <a:r>
              <a:rPr lang="en-US" dirty="0" smtClean="0"/>
              <a:t>channel it returns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18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16200000" flipH="1">
            <a:off x="6226623" y="5702198"/>
            <a:ext cx="956157" cy="11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Generator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103083" y="5443665"/>
            <a:ext cx="1240411" cy="3693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103083" y="5443665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2154340" y="5708273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86845" y="4802685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980053" y="5440612"/>
            <a:ext cx="1303982" cy="3781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986845" y="5440611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156303" y="6199229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36" y="1161662"/>
            <a:ext cx="4217205" cy="306149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052655" y="4803083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215763" y="6180332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970157" y="5026889"/>
            <a:ext cx="1604213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  <a:endCxn id="19" idx="1"/>
          </p:cNvCxnSpPr>
          <p:nvPr/>
        </p:nvCxnSpPr>
        <p:spPr>
          <a:xfrm flipV="1">
            <a:off x="3284035" y="5156358"/>
            <a:ext cx="686122" cy="473331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9" idx="3"/>
            <a:endCxn id="24" idx="1"/>
          </p:cNvCxnSpPr>
          <p:nvPr/>
        </p:nvCxnSpPr>
        <p:spPr>
          <a:xfrm>
            <a:off x="5574370" y="5156358"/>
            <a:ext cx="528713" cy="471973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031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</p:cNvCxnSpPr>
          <p:nvPr/>
        </p:nvCxnSpPr>
        <p:spPr>
          <a:xfrm rot="16200000" flipH="1">
            <a:off x="4164078" y="3941478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996583" y="3035890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89791" y="3673817"/>
            <a:ext cx="1303982" cy="3781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973731" y="2711396"/>
            <a:ext cx="1265146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</p:cNvCxnSpPr>
          <p:nvPr/>
        </p:nvCxnSpPr>
        <p:spPr>
          <a:xfrm flipV="1">
            <a:off x="5293773" y="2821968"/>
            <a:ext cx="679958" cy="1040926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00267" y="2154267"/>
            <a:ext cx="1303982" cy="1916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00268" y="2160255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cxnSp>
        <p:nvCxnSpPr>
          <p:cNvPr id="14" name="Elbow Connector 13"/>
          <p:cNvCxnSpPr>
            <a:endCxn id="19" idx="0"/>
          </p:cNvCxnSpPr>
          <p:nvPr/>
        </p:nvCxnSpPr>
        <p:spPr>
          <a:xfrm>
            <a:off x="3504249" y="2339223"/>
            <a:ext cx="3102055" cy="372173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2" idx="0"/>
          </p:cNvCxnSpPr>
          <p:nvPr/>
        </p:nvCxnSpPr>
        <p:spPr>
          <a:xfrm>
            <a:off x="3504249" y="2692499"/>
            <a:ext cx="1144325" cy="343391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838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24122</TotalTime>
  <Words>9083</Words>
  <Application>Microsoft Macintosh PowerPoint</Application>
  <PresentationFormat>On-screen Show (4:3)</PresentationFormat>
  <Paragraphs>2259</Paragraphs>
  <Slides>276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276</vt:i4>
      </vt:variant>
    </vt:vector>
  </HeadingPairs>
  <TitlesOfParts>
    <vt:vector size="277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Objectives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  <vt:lpstr>Map at a Glance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Histogram</vt:lpstr>
      <vt:lpstr>PowerPoint Presentation</vt:lpstr>
      <vt:lpstr>Objectives</vt:lpstr>
      <vt:lpstr>What is a Struct?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PowerPoint Presentation</vt:lpstr>
      <vt:lpstr>Objectives</vt:lpstr>
      <vt:lpstr>Everything is a Number</vt:lpstr>
      <vt:lpstr>What is a ‘bit’?</vt:lpstr>
      <vt:lpstr>Counting with ‘bits’</vt:lpstr>
      <vt:lpstr>Memory (simplified)</vt:lpstr>
      <vt:lpstr>Objectives</vt:lpstr>
      <vt:lpstr>Categorizing Values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What is a Channel?</vt:lpstr>
      <vt:lpstr>Channel Communicating</vt:lpstr>
      <vt:lpstr>Block on Send</vt:lpstr>
      <vt:lpstr>Block on Receive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Associativity of &lt;-</vt:lpstr>
      <vt:lpstr>PowerPoint Presentation</vt:lpstr>
      <vt:lpstr>Objectives</vt:lpstr>
      <vt:lpstr>PowerPoint Presentation</vt:lpstr>
      <vt:lpstr>Objectives</vt:lpstr>
      <vt:lpstr>Using a Single Channel</vt:lpstr>
      <vt:lpstr>Selection</vt:lpstr>
      <vt:lpstr>Selection</vt:lpstr>
      <vt:lpstr>Selection</vt:lpstr>
      <vt:lpstr>Selection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References</vt:lpstr>
      <vt:lpstr>Serialize : Producer &amp; Consumer</vt:lpstr>
      <vt:lpstr>Serial: Producer &amp; Consumer</vt:lpstr>
      <vt:lpstr>Concurrent: Producer &amp; Consumer</vt:lpstr>
      <vt:lpstr>PowerPoint Presentation</vt:lpstr>
      <vt:lpstr>Objectives</vt:lpstr>
      <vt:lpstr>What Happens When ‘main()’ Ends?</vt:lpstr>
      <vt:lpstr>Responsibility of a goroutine!</vt:lpstr>
      <vt:lpstr>Responsibility of a goroutine!</vt:lpstr>
      <vt:lpstr>Responsibility of a goroutine!</vt:lpstr>
      <vt:lpstr>Responsibility of a goroutine!</vt:lpstr>
      <vt:lpstr>Responsibility of a goroutine!</vt:lpstr>
      <vt:lpstr>Responsibility of a goroutine!</vt:lpstr>
      <vt:lpstr>PowerPoint Presentation</vt:lpstr>
      <vt:lpstr>Objectives</vt:lpstr>
      <vt:lpstr>Responsibility of a goroutine!</vt:lpstr>
      <vt:lpstr>PowerPoint Presentation</vt:lpstr>
      <vt:lpstr>Function call in the Context of…</vt:lpstr>
      <vt:lpstr>Function call in the Context of…</vt:lpstr>
      <vt:lpstr>PowerPoint Presentation</vt:lpstr>
      <vt:lpstr>Objectives</vt:lpstr>
      <vt:lpstr>Simple Generator</vt:lpstr>
      <vt:lpstr>Generator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1389</cp:revision>
  <dcterms:created xsi:type="dcterms:W3CDTF">2016-08-19T13:44:54Z</dcterms:created>
  <dcterms:modified xsi:type="dcterms:W3CDTF">2017-03-15T13:03:54Z</dcterms:modified>
</cp:coreProperties>
</file>